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58" r:id="rId4"/>
    <p:sldId id="268" r:id="rId5"/>
    <p:sldId id="269" r:id="rId6"/>
    <p:sldId id="267" r:id="rId7"/>
    <p:sldId id="270" r:id="rId8"/>
    <p:sldId id="262" r:id="rId9"/>
    <p:sldId id="271" r:id="rId10"/>
    <p:sldId id="263" r:id="rId11"/>
    <p:sldId id="274" r:id="rId12"/>
    <p:sldId id="276" r:id="rId13"/>
    <p:sldId id="275" r:id="rId14"/>
    <p:sldId id="277" r:id="rId15"/>
    <p:sldId id="278" r:id="rId16"/>
    <p:sldId id="266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09" autoAdjust="0"/>
  </p:normalViewPr>
  <p:slideViewPr>
    <p:cSldViewPr>
      <p:cViewPr>
        <p:scale>
          <a:sx n="100" d="100"/>
          <a:sy n="100" d="100"/>
        </p:scale>
        <p:origin x="-193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7C1A-B51D-4C96-865C-76DDED7A64E4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E1AF7-F4F2-447E-96D2-F33FEADC4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1AF7-F4F2-447E-96D2-F33FEADC48F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F36-7825-4FFB-8276-EB5E1C99A2E9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45-B06F-4FBF-9A90-023F4CA5FE2D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311B-1CE7-413A-9C6C-145001F0AED0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DD5-1ACD-44DE-8395-4C8B79A70D1D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578-4AD2-47F7-B8AF-70CD274DD9D9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C600-AE4B-4C39-9415-2F2A9E9C8726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1CFD-27FD-4A76-8FC3-4BAE63F2E97B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289-CDFF-4DB7-8117-1F7031055DB4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0322-1BF0-481E-95BF-C15AC474613A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59E-E468-4B58-911F-44B473288B87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FCC2-3358-4019-8BDF-EA1765A89FFC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123E47-3BE9-474B-AE0E-119A2B1D9180}" type="datetime1">
              <a:rPr lang="en-US" smtClean="0"/>
              <a:pPr/>
              <a:t>5/27/2016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Freshwater Transport into the Interior of the Labrador Sea: A </a:t>
            </a:r>
            <a:r>
              <a:rPr lang="en-US" dirty="0" err="1" smtClean="0"/>
              <a:t>Modelling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Clark </a:t>
            </a:r>
            <a:r>
              <a:rPr lang="en-US" dirty="0" err="1" smtClean="0"/>
              <a:t>Pennelly</a:t>
            </a:r>
            <a:endParaRPr lang="en-US" dirty="0" smtClean="0"/>
          </a:p>
          <a:p>
            <a:r>
              <a:rPr lang="en-US" dirty="0" smtClean="0"/>
              <a:t>Paul G. Myers</a:t>
            </a:r>
          </a:p>
          <a:p>
            <a:r>
              <a:rPr lang="en-US" dirty="0" err="1" smtClean="0"/>
              <a:t>Xianmin</a:t>
            </a:r>
            <a:r>
              <a:rPr lang="en-US" dirty="0" smtClean="0"/>
              <a:t> </a:t>
            </a:r>
            <a:r>
              <a:rPr lang="en-US" dirty="0" err="1" smtClean="0"/>
              <a:t>Hu</a:t>
            </a:r>
            <a:endParaRPr lang="en-US" dirty="0" smtClean="0"/>
          </a:p>
          <a:p>
            <a:r>
              <a:rPr lang="en-US" dirty="0" smtClean="0"/>
              <a:t>Department of Earth and Atmospheric Sciences</a:t>
            </a:r>
          </a:p>
          <a:p>
            <a:r>
              <a:rPr lang="en-US" dirty="0" smtClean="0"/>
              <a:t>University of Alberta</a:t>
            </a:r>
            <a:endParaRPr lang="en-US" dirty="0"/>
          </a:p>
        </p:txBody>
      </p:sp>
      <p:pic>
        <p:nvPicPr>
          <p:cNvPr id="4" name="Picture 2" descr="C:\Users\cylon\Desktop\CMOS2015\ocean\UA-COLOUR-44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876925"/>
            <a:ext cx="4191000" cy="981075"/>
          </a:xfrm>
          <a:prstGeom prst="rect">
            <a:avLst/>
          </a:prstGeom>
          <a:noFill/>
        </p:spPr>
      </p:pic>
      <p:pic>
        <p:nvPicPr>
          <p:cNvPr id="5" name="Picture 3" descr="C:\Users\cylon\Desktop\CMOS2015\ocean\eas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38750"/>
            <a:ext cx="2159000" cy="1619250"/>
          </a:xfrm>
          <a:prstGeom prst="rect">
            <a:avLst/>
          </a:prstGeom>
          <a:noFill/>
        </p:spPr>
      </p:pic>
      <p:pic>
        <p:nvPicPr>
          <p:cNvPr id="6" name="Picture 5" descr="C:\Users\cylon\Downloads\VITALS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9276" y="5040630"/>
            <a:ext cx="1964724" cy="1817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W_ANHA4-EXH005_TotalTransport_PosNeg_DIR_34_8_500m_2008_y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43000"/>
            <a:ext cx="5257800" cy="5734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Results: Total FW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 descr="C:\Users\Clark\Desktop\asd\LineSection_ANHA4-EXH005_TotalTransport_PosNeg_DIR_34_8_750m_2007_y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3048000"/>
            <a:ext cx="4673600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762000"/>
            <a:ext cx="48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ANHA4   Year 2008   Total FW transport  500m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895600"/>
            <a:ext cx="18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Saline Transport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276600"/>
            <a:ext cx="152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FW transport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276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Off-shelf transport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46114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On-Shelf transport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Eddy-Permitting Vs Eddy-Resolving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0031" y="685800"/>
            <a:ext cx="6987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Year 2004 spring  500m </a:t>
            </a:r>
            <a:r>
              <a:rPr lang="en-US" sz="2800" b="1" dirty="0" smtClean="0"/>
              <a:t>Total</a:t>
            </a:r>
            <a:r>
              <a:rPr lang="en-US" sz="2800" dirty="0" smtClean="0"/>
              <a:t> FW transport </a:t>
            </a:r>
            <a:endParaRPr lang="en-US" sz="2800" dirty="0"/>
          </a:p>
        </p:txBody>
      </p:sp>
      <p:pic>
        <p:nvPicPr>
          <p:cNvPr id="23554" name="Picture 2" descr="C:\Users\Clark\Desktop\FW_ANHA4-ECP004_TotalTransport_PosNeg_DIR_34_8_500m_2004_Spr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900" y="1219200"/>
            <a:ext cx="4533100" cy="5181600"/>
          </a:xfrm>
          <a:prstGeom prst="rect">
            <a:avLst/>
          </a:prstGeom>
          <a:noFill/>
        </p:spPr>
      </p:pic>
      <p:pic>
        <p:nvPicPr>
          <p:cNvPr id="23555" name="Picture 3" descr="C:\Users\Clark\Desktop\FW_ANHA4-EXH005_TotalTransport_PosNeg_DIR_34_8_500m_2004_Sp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572000" cy="51154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1/4°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2667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1/12°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Ocean Salinity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4578" name="Picture 2" descr="C:\Users\Clark\Desktop\EXH005_sa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7538"/>
            <a:ext cx="4704981" cy="4495800"/>
          </a:xfrm>
          <a:prstGeom prst="rect">
            <a:avLst/>
          </a:prstGeom>
          <a:noFill/>
        </p:spPr>
      </p:pic>
      <p:pic>
        <p:nvPicPr>
          <p:cNvPr id="24579" name="Picture 3" descr="C:\Users\Clark\Desktop\ECP004_sa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150" y="1811338"/>
            <a:ext cx="5022850" cy="4589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3600" y="1981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1/4°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905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1/12°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66850" y="1447800"/>
            <a:ext cx="375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Salinity average across the top 200m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lark\Desktop\FW_ANHA4-ECP004_EddyTransport_PosNeg_DIR_34_8_500m_2004_Spr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03868"/>
            <a:ext cx="4572000" cy="517313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685800"/>
            <a:ext cx="711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Year 2004 spring  500m </a:t>
            </a:r>
            <a:r>
              <a:rPr lang="en-US" sz="2800" b="1" dirty="0" smtClean="0"/>
              <a:t>Eddy</a:t>
            </a:r>
            <a:r>
              <a:rPr lang="en-US" sz="2800" dirty="0" smtClean="0"/>
              <a:t> FW transport </a:t>
            </a:r>
            <a:endParaRPr lang="en-US" sz="2800" dirty="0"/>
          </a:p>
        </p:txBody>
      </p:sp>
      <p:pic>
        <p:nvPicPr>
          <p:cNvPr id="24579" name="Picture 3" descr="C:\Users\Clark\Desktop\FW_ANHA4-EXH005_EddyTransport_PosNeg_DIR_34_8_500m_2004_Sp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168" y="1295400"/>
            <a:ext cx="4527968" cy="5181601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Eddy-Permitting Vs Eddy-Resolving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1/4°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2667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1/12°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Clark\Desktop\FW_ANHA4-ECP004_TotalTransport_PosNeg_DIR_34_8_750m_2004_F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3011672" cy="3505199"/>
          </a:xfrm>
          <a:prstGeom prst="rect">
            <a:avLst/>
          </a:prstGeom>
          <a:noFill/>
        </p:spPr>
      </p:pic>
      <p:pic>
        <p:nvPicPr>
          <p:cNvPr id="25604" name="Picture 4" descr="C:\Users\Clark\Desktop\FW_ANHA4-ECP004_TotalTransport_PosNeg_DIR_34_8_750m_2004_Sp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12" y="0"/>
            <a:ext cx="3028988" cy="3505200"/>
          </a:xfrm>
          <a:prstGeom prst="rect">
            <a:avLst/>
          </a:prstGeom>
          <a:noFill/>
        </p:spPr>
      </p:pic>
      <p:pic>
        <p:nvPicPr>
          <p:cNvPr id="25605" name="Picture 5" descr="C:\Users\Clark\Desktop\FW_ANHA4-ECP004_TotalTransport_PosNeg_DIR_34_8_750m_2004_Summ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659" y="3417955"/>
            <a:ext cx="3004543" cy="3440045"/>
          </a:xfrm>
          <a:prstGeom prst="rect">
            <a:avLst/>
          </a:prstGeom>
          <a:noFill/>
        </p:spPr>
      </p:pic>
      <p:pic>
        <p:nvPicPr>
          <p:cNvPr id="25602" name="Picture 2" descr="C:\Users\Clark\Desktop\FW_ANHA4-ECP004_TotalTransport_PosNeg_DIR_34_8_750m_2004_Win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12" y="3352800"/>
            <a:ext cx="3001571" cy="3505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219200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6598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2111" y="114300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77200" y="4800600"/>
            <a:ext cx="5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65986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2438400"/>
            <a:ext cx="2933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Seasonality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Clark\Desktop\FW_ANHA4-ECP004_EddyTransport_PosNeg_DIR_34_8_500m_2004_y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3048000" cy="3452312"/>
          </a:xfrm>
          <a:prstGeom prst="rect">
            <a:avLst/>
          </a:prstGeom>
          <a:noFill/>
        </p:spPr>
      </p:pic>
      <p:pic>
        <p:nvPicPr>
          <p:cNvPr id="23556" name="Picture 4" descr="C:\Users\Clark\Desktop\FW_ANHA4-ECP004_EddyTransport_PosNeg_DIR_34_8_1000m_2004_y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954" y="3505200"/>
            <a:ext cx="2997846" cy="3352800"/>
          </a:xfrm>
          <a:prstGeom prst="rect">
            <a:avLst/>
          </a:prstGeom>
          <a:noFill/>
        </p:spPr>
      </p:pic>
      <p:pic>
        <p:nvPicPr>
          <p:cNvPr id="23555" name="Picture 3" descr="C:\Users\Clark\Desktop\FW_ANHA4-ECP004_EddyTransport_PosNeg_DIR_34_8_750m_2004_ye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71154"/>
            <a:ext cx="2971800" cy="3286846"/>
          </a:xfrm>
          <a:prstGeom prst="rect">
            <a:avLst/>
          </a:prstGeom>
          <a:noFill/>
        </p:spPr>
      </p:pic>
      <p:pic>
        <p:nvPicPr>
          <p:cNvPr id="23554" name="Picture 2" descr="C:\Users\Clark\Desktop\FW_ANHA4-ECP004_EddyTransport_PosNeg_DIR_34_8_250m_2004_ye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2971800" cy="358053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219200"/>
            <a:ext cx="72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659868"/>
            <a:ext cx="72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11430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77200" y="48006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91869"/>
            <a:ext cx="187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Isobaths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the freshwater transport across isobaths in the Labrador Sea</a:t>
            </a:r>
          </a:p>
          <a:p>
            <a:r>
              <a:rPr lang="en-US" dirty="0" smtClean="0"/>
              <a:t>Eddy-permitting simulation (1/4°) and eddy-resolving simulations (1/12°)</a:t>
            </a:r>
          </a:p>
          <a:p>
            <a:r>
              <a:rPr lang="en-US" dirty="0" smtClean="0"/>
              <a:t>Mean, eddy, and total freshwater components</a:t>
            </a:r>
          </a:p>
          <a:p>
            <a:r>
              <a:rPr lang="en-US" dirty="0" smtClean="0"/>
              <a:t>Seasonality</a:t>
            </a:r>
          </a:p>
          <a:p>
            <a:r>
              <a:rPr lang="en-US" dirty="0" smtClean="0"/>
              <a:t>Multiple isobaths</a:t>
            </a:r>
          </a:p>
          <a:p>
            <a:r>
              <a:rPr lang="en-US" dirty="0" smtClean="0"/>
              <a:t>Identify freshwater pathways into the interior of the Labrador Sea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Clark\Desktop\EXH005_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923506" cy="43608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Zonal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1524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1/4°</a:t>
            </a:r>
            <a:endParaRPr lang="en-US" sz="2800" dirty="0"/>
          </a:p>
        </p:txBody>
      </p:sp>
      <p:pic>
        <p:nvPicPr>
          <p:cNvPr id="25604" name="Picture 4" descr="C:\Users\Clark\Desktop\ECP004_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198"/>
            <a:ext cx="4876799" cy="4350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53200" y="1447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1/12°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Clark\Desktop\EXH005_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889166" cy="43672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Meridional</a:t>
            </a:r>
            <a:r>
              <a:rPr lang="en-US" dirty="0" smtClean="0"/>
              <a:t>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1600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1/4°</a:t>
            </a:r>
            <a:endParaRPr lang="en-US" sz="2800" dirty="0"/>
          </a:p>
        </p:txBody>
      </p:sp>
      <p:pic>
        <p:nvPicPr>
          <p:cNvPr id="26629" name="Picture 5" descr="C:\Users\Clark\Desktop\ECP004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886" y="1447800"/>
            <a:ext cx="4847114" cy="4343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00800" y="1524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1/12°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Mixed Layer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Freshwater in the Labrador Sea</a:t>
            </a:r>
          </a:p>
          <a:p>
            <a:pPr lvl="1"/>
            <a:r>
              <a:rPr lang="en-US" dirty="0" smtClean="0"/>
              <a:t>Numerical configurations</a:t>
            </a:r>
          </a:p>
          <a:p>
            <a:pPr lvl="1"/>
            <a:r>
              <a:rPr lang="en-US" dirty="0" smtClean="0"/>
              <a:t>Transport terms: mean/eddy/total</a:t>
            </a:r>
          </a:p>
          <a:p>
            <a:pPr lvl="1"/>
            <a:r>
              <a:rPr lang="en-US" dirty="0" smtClean="0"/>
              <a:t>Calculation of freshwater exchange across isobaths</a:t>
            </a:r>
          </a:p>
          <a:p>
            <a:pPr lvl="1"/>
            <a:r>
              <a:rPr lang="en-US" dirty="0" smtClean="0"/>
              <a:t>Preliminary results</a:t>
            </a:r>
          </a:p>
          <a:p>
            <a:pPr lvl="2"/>
            <a:r>
              <a:rPr lang="en-US" dirty="0" smtClean="0"/>
              <a:t>Eddy permitting vs. eddy resolving</a:t>
            </a:r>
          </a:p>
          <a:p>
            <a:pPr lvl="2"/>
            <a:r>
              <a:rPr lang="en-US" dirty="0" err="1" smtClean="0"/>
              <a:t>Isobath</a:t>
            </a:r>
            <a:r>
              <a:rPr lang="en-US" dirty="0" smtClean="0"/>
              <a:t> depth</a:t>
            </a:r>
          </a:p>
          <a:p>
            <a:pPr lvl="2"/>
            <a:r>
              <a:rPr lang="en-US" dirty="0" smtClean="0"/>
              <a:t>Seasonality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Labrador Sea Freshwater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Labrador Sea contains a region of deep convection; an important link between the atmosphere and the deep ocean</a:t>
            </a:r>
          </a:p>
          <a:p>
            <a:r>
              <a:rPr lang="en-US" dirty="0" smtClean="0"/>
              <a:t>An increase in freshwater into the interior increases stratification and can dampen convection strength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2819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33400" y="5410200"/>
            <a:ext cx="2797908" cy="238370"/>
          </a:xfrm>
          <a:custGeom>
            <a:avLst/>
            <a:gdLst>
              <a:gd name="connsiteX0" fmla="*/ 0 w 2797908"/>
              <a:gd name="connsiteY0" fmla="*/ 183662 h 238370"/>
              <a:gd name="connsiteX1" fmla="*/ 500185 w 2797908"/>
              <a:gd name="connsiteY1" fmla="*/ 27354 h 238370"/>
              <a:gd name="connsiteX2" fmla="*/ 945662 w 2797908"/>
              <a:gd name="connsiteY2" fmla="*/ 207108 h 238370"/>
              <a:gd name="connsiteX3" fmla="*/ 1336431 w 2797908"/>
              <a:gd name="connsiteY3" fmla="*/ 19539 h 238370"/>
              <a:gd name="connsiteX4" fmla="*/ 1695939 w 2797908"/>
              <a:gd name="connsiteY4" fmla="*/ 214924 h 238370"/>
              <a:gd name="connsiteX5" fmla="*/ 2258646 w 2797908"/>
              <a:gd name="connsiteY5" fmla="*/ 3908 h 238370"/>
              <a:gd name="connsiteX6" fmla="*/ 2797908 w 2797908"/>
              <a:gd name="connsiteY6" fmla="*/ 238370 h 23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7908" h="238370">
                <a:moveTo>
                  <a:pt x="0" y="183662"/>
                </a:moveTo>
                <a:cubicBezTo>
                  <a:pt x="171287" y="103554"/>
                  <a:pt x="342575" y="23446"/>
                  <a:pt x="500185" y="27354"/>
                </a:cubicBezTo>
                <a:cubicBezTo>
                  <a:pt x="657795" y="31262"/>
                  <a:pt x="806288" y="208411"/>
                  <a:pt x="945662" y="207108"/>
                </a:cubicBezTo>
                <a:cubicBezTo>
                  <a:pt x="1085036" y="205806"/>
                  <a:pt x="1211385" y="18236"/>
                  <a:pt x="1336431" y="19539"/>
                </a:cubicBezTo>
                <a:cubicBezTo>
                  <a:pt x="1461477" y="20842"/>
                  <a:pt x="1542237" y="217529"/>
                  <a:pt x="1695939" y="214924"/>
                </a:cubicBezTo>
                <a:cubicBezTo>
                  <a:pt x="1849641" y="212319"/>
                  <a:pt x="2074985" y="0"/>
                  <a:pt x="2258646" y="3908"/>
                </a:cubicBezTo>
                <a:cubicBezTo>
                  <a:pt x="2442307" y="7816"/>
                  <a:pt x="2797908" y="238370"/>
                  <a:pt x="2797908" y="23837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800600"/>
            <a:ext cx="133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14" name="Curved Left Arrow 13"/>
          <p:cNvSpPr/>
          <p:nvPr/>
        </p:nvSpPr>
        <p:spPr>
          <a:xfrm>
            <a:off x="2819400" y="4876800"/>
            <a:ext cx="3810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flipV="1">
            <a:off x="609600" y="4876800"/>
            <a:ext cx="381000" cy="1524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624840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19600" y="4648200"/>
            <a:ext cx="44196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78895" y="4648200"/>
            <a:ext cx="14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w/o FW input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46482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 FW input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419600" y="5181600"/>
            <a:ext cx="2133600" cy="238370"/>
          </a:xfrm>
          <a:custGeom>
            <a:avLst/>
            <a:gdLst>
              <a:gd name="connsiteX0" fmla="*/ 0 w 2797908"/>
              <a:gd name="connsiteY0" fmla="*/ 183662 h 238370"/>
              <a:gd name="connsiteX1" fmla="*/ 500185 w 2797908"/>
              <a:gd name="connsiteY1" fmla="*/ 27354 h 238370"/>
              <a:gd name="connsiteX2" fmla="*/ 945662 w 2797908"/>
              <a:gd name="connsiteY2" fmla="*/ 207108 h 238370"/>
              <a:gd name="connsiteX3" fmla="*/ 1336431 w 2797908"/>
              <a:gd name="connsiteY3" fmla="*/ 19539 h 238370"/>
              <a:gd name="connsiteX4" fmla="*/ 1695939 w 2797908"/>
              <a:gd name="connsiteY4" fmla="*/ 214924 h 238370"/>
              <a:gd name="connsiteX5" fmla="*/ 2258646 w 2797908"/>
              <a:gd name="connsiteY5" fmla="*/ 3908 h 238370"/>
              <a:gd name="connsiteX6" fmla="*/ 2797908 w 2797908"/>
              <a:gd name="connsiteY6" fmla="*/ 238370 h 23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7908" h="238370">
                <a:moveTo>
                  <a:pt x="0" y="183662"/>
                </a:moveTo>
                <a:cubicBezTo>
                  <a:pt x="171287" y="103554"/>
                  <a:pt x="342575" y="23446"/>
                  <a:pt x="500185" y="27354"/>
                </a:cubicBezTo>
                <a:cubicBezTo>
                  <a:pt x="657795" y="31262"/>
                  <a:pt x="806288" y="208411"/>
                  <a:pt x="945662" y="207108"/>
                </a:cubicBezTo>
                <a:cubicBezTo>
                  <a:pt x="1085036" y="205806"/>
                  <a:pt x="1211385" y="18236"/>
                  <a:pt x="1336431" y="19539"/>
                </a:cubicBezTo>
                <a:cubicBezTo>
                  <a:pt x="1461477" y="20842"/>
                  <a:pt x="1542237" y="217529"/>
                  <a:pt x="1695939" y="214924"/>
                </a:cubicBezTo>
                <a:cubicBezTo>
                  <a:pt x="1849641" y="212319"/>
                  <a:pt x="2074985" y="0"/>
                  <a:pt x="2258646" y="3908"/>
                </a:cubicBezTo>
                <a:cubicBezTo>
                  <a:pt x="2442307" y="7816"/>
                  <a:pt x="2797908" y="238370"/>
                  <a:pt x="2797908" y="23837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6705600" y="5181600"/>
            <a:ext cx="2133600" cy="238370"/>
          </a:xfrm>
          <a:custGeom>
            <a:avLst/>
            <a:gdLst>
              <a:gd name="connsiteX0" fmla="*/ 0 w 2797908"/>
              <a:gd name="connsiteY0" fmla="*/ 183662 h 238370"/>
              <a:gd name="connsiteX1" fmla="*/ 500185 w 2797908"/>
              <a:gd name="connsiteY1" fmla="*/ 27354 h 238370"/>
              <a:gd name="connsiteX2" fmla="*/ 945662 w 2797908"/>
              <a:gd name="connsiteY2" fmla="*/ 207108 h 238370"/>
              <a:gd name="connsiteX3" fmla="*/ 1336431 w 2797908"/>
              <a:gd name="connsiteY3" fmla="*/ 19539 h 238370"/>
              <a:gd name="connsiteX4" fmla="*/ 1695939 w 2797908"/>
              <a:gd name="connsiteY4" fmla="*/ 214924 h 238370"/>
              <a:gd name="connsiteX5" fmla="*/ 2258646 w 2797908"/>
              <a:gd name="connsiteY5" fmla="*/ 3908 h 238370"/>
              <a:gd name="connsiteX6" fmla="*/ 2797908 w 2797908"/>
              <a:gd name="connsiteY6" fmla="*/ 238370 h 23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7908" h="238370">
                <a:moveTo>
                  <a:pt x="0" y="183662"/>
                </a:moveTo>
                <a:cubicBezTo>
                  <a:pt x="171287" y="103554"/>
                  <a:pt x="342575" y="23446"/>
                  <a:pt x="500185" y="27354"/>
                </a:cubicBezTo>
                <a:cubicBezTo>
                  <a:pt x="657795" y="31262"/>
                  <a:pt x="806288" y="208411"/>
                  <a:pt x="945662" y="207108"/>
                </a:cubicBezTo>
                <a:cubicBezTo>
                  <a:pt x="1085036" y="205806"/>
                  <a:pt x="1211385" y="18236"/>
                  <a:pt x="1336431" y="19539"/>
                </a:cubicBezTo>
                <a:cubicBezTo>
                  <a:pt x="1461477" y="20842"/>
                  <a:pt x="1542237" y="217529"/>
                  <a:pt x="1695939" y="214924"/>
                </a:cubicBezTo>
                <a:cubicBezTo>
                  <a:pt x="1849641" y="212319"/>
                  <a:pt x="2074985" y="0"/>
                  <a:pt x="2258646" y="3908"/>
                </a:cubicBezTo>
                <a:cubicBezTo>
                  <a:pt x="2442307" y="7816"/>
                  <a:pt x="2797908" y="238370"/>
                  <a:pt x="2797908" y="23837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stCxn id="17" idx="0"/>
            <a:endCxn id="17" idx="2"/>
          </p:cNvCxnSpPr>
          <p:nvPr/>
        </p:nvCxnSpPr>
        <p:spPr>
          <a:xfrm>
            <a:off x="6629400" y="4648200"/>
            <a:ext cx="0" cy="2057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rved Left Arrow 24"/>
          <p:cNvSpPr/>
          <p:nvPr/>
        </p:nvSpPr>
        <p:spPr>
          <a:xfrm>
            <a:off x="5638800" y="5334000"/>
            <a:ext cx="3810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>
            <a:off x="8001000" y="5410200"/>
            <a:ext cx="304800" cy="762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84637"/>
            <a:ext cx="9144000" cy="2773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NEMO version 3.4</a:t>
            </a:r>
          </a:p>
          <a:p>
            <a:r>
              <a:rPr lang="en-US" dirty="0" smtClean="0"/>
              <a:t>Ice Model: LIM2</a:t>
            </a:r>
          </a:p>
          <a:p>
            <a:r>
              <a:rPr lang="en-US" dirty="0" smtClean="0"/>
              <a:t>50 vertical levels</a:t>
            </a:r>
          </a:p>
          <a:p>
            <a:r>
              <a:rPr lang="en-US" dirty="0" smtClean="0"/>
              <a:t>Open Boundaries: Bering strait, 20</a:t>
            </a:r>
            <a:r>
              <a:rPr lang="en-US" dirty="0" smtClean="0">
                <a:latin typeface="Calibri"/>
              </a:rPr>
              <a:t>°</a:t>
            </a:r>
            <a:r>
              <a:rPr lang="en-US" dirty="0" smtClean="0"/>
              <a:t>S</a:t>
            </a:r>
          </a:p>
          <a:p>
            <a:r>
              <a:rPr lang="en-US" dirty="0" smtClean="0"/>
              <a:t>Initial Conditions: (3D) T, S, U, V, and (2D) SSH, Ice</a:t>
            </a:r>
          </a:p>
          <a:p>
            <a:r>
              <a:rPr lang="en-US" dirty="0" smtClean="0"/>
              <a:t>Forcing: Hourly wind, rain, snow, LW/SW, air temp, air humidity 	from Environment Canada- GDPS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C:\Users\cylon\Desktop\CMOS2015\ocean\anha4me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30481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21336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ANHA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b="1" dirty="0" smtClean="0"/>
              <a:t>A</a:t>
            </a:r>
            <a:r>
              <a:rPr lang="en-US" sz="3200" dirty="0" smtClean="0"/>
              <a:t>rctic </a:t>
            </a:r>
            <a:r>
              <a:rPr lang="en-US" sz="3200" b="1" dirty="0" smtClean="0"/>
              <a:t>N</a:t>
            </a:r>
            <a:r>
              <a:rPr lang="en-US" sz="3200" dirty="0" smtClean="0"/>
              <a:t>orthern </a:t>
            </a:r>
            <a:r>
              <a:rPr lang="en-US" sz="3200" b="1" dirty="0" smtClean="0"/>
              <a:t>H</a:t>
            </a:r>
            <a:r>
              <a:rPr lang="en-US" sz="3200" dirty="0" smtClean="0"/>
              <a:t>emisphere </a:t>
            </a:r>
            <a:r>
              <a:rPr lang="en-US" sz="3200" b="1" dirty="0" smtClean="0"/>
              <a:t>A</a:t>
            </a:r>
            <a:r>
              <a:rPr lang="en-US" sz="3200" dirty="0" smtClean="0"/>
              <a:t>tlantic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76200"/>
            <a:ext cx="4724400" cy="2209800"/>
          </a:xfrm>
        </p:spPr>
        <p:txBody>
          <a:bodyPr/>
          <a:lstStyle/>
          <a:p>
            <a:r>
              <a:rPr lang="en-US" dirty="0" smtClean="0"/>
              <a:t>NEMO Simulation Settings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AGRIF: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daptive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rid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efinement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ortran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9000" y="64578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Debreu, Laurent, Christophe </a:t>
            </a:r>
            <a:r>
              <a:rPr lang="en-US" sz="1000" dirty="0" err="1" smtClean="0"/>
              <a:t>Vouland</a:t>
            </a:r>
            <a:r>
              <a:rPr lang="en-US" sz="1000" dirty="0" smtClean="0"/>
              <a:t>, and Eric </a:t>
            </a:r>
            <a:r>
              <a:rPr lang="en-US" sz="1000" dirty="0" err="1" smtClean="0"/>
              <a:t>Blayo</a:t>
            </a:r>
            <a:r>
              <a:rPr lang="en-US" sz="1000" dirty="0" smtClean="0"/>
              <a:t>. "AGRIF: Adaptive grid refinement in Fortran." </a:t>
            </a:r>
            <a:r>
              <a:rPr lang="en-US" sz="1000" i="1" dirty="0" smtClean="0"/>
              <a:t>Computers &amp; Geosciences</a:t>
            </a:r>
            <a:r>
              <a:rPr lang="en-US" sz="1000" dirty="0" smtClean="0"/>
              <a:t> 34.1 (2008): 8-13.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2750457" y="1238071"/>
            <a:ext cx="281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AGRIF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Transformation</a:t>
            </a:r>
          </a:p>
          <a:p>
            <a:pPr algn="ctr"/>
            <a:r>
              <a:rPr lang="en-US" dirty="0" smtClean="0"/>
              <a:t>(1:3 ratio)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85800"/>
            <a:ext cx="2133600" cy="20320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Control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Grid Box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1600" y="685800"/>
            <a:ext cx="123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1/4°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200400" y="1752600"/>
            <a:ext cx="2209541" cy="1"/>
          </a:xfrm>
          <a:prstGeom prst="straightConnector1">
            <a:avLst/>
          </a:prstGeom>
          <a:ln w="635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794830" y="762000"/>
          <a:ext cx="2129970" cy="194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990"/>
                <a:gridCol w="709990"/>
                <a:gridCol w="709990"/>
              </a:tblGrid>
              <a:tr h="64825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4825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4825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5791200" y="685800"/>
            <a:ext cx="123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1/12°</a:t>
            </a:r>
          </a:p>
        </p:txBody>
      </p:sp>
      <p:sp>
        <p:nvSpPr>
          <p:cNvPr id="41" name="Rectangle 40"/>
          <p:cNvSpPr/>
          <p:nvPr/>
        </p:nvSpPr>
        <p:spPr>
          <a:xfrm rot="16200000">
            <a:off x="5357197" y="1272204"/>
            <a:ext cx="1237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1/12°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187261" y="1196007"/>
            <a:ext cx="123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1/4°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53200" y="1295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AGRIF Grid Boxes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2" name="Picture 81" descr="BathyTif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3276600" cy="4038600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762000" y="4724400"/>
            <a:ext cx="1295400" cy="914400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3" name="Picture 92" descr="LABbathy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657600"/>
            <a:ext cx="2530928" cy="228599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cxnSp>
        <p:nvCxnSpPr>
          <p:cNvPr id="95" name="Straight Connector 94"/>
          <p:cNvCxnSpPr/>
          <p:nvPr/>
        </p:nvCxnSpPr>
        <p:spPr>
          <a:xfrm>
            <a:off x="762000" y="5638800"/>
            <a:ext cx="4419600" cy="304800"/>
          </a:xfrm>
          <a:prstGeom prst="line">
            <a:avLst/>
          </a:prstGeom>
          <a:ln w="412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838200" y="3657600"/>
            <a:ext cx="4419600" cy="1066800"/>
          </a:xfrm>
          <a:prstGeom prst="line">
            <a:avLst/>
          </a:prstGeom>
          <a:ln w="412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943600" y="32766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X:814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rot="16200000">
            <a:off x="4638729" y="4581471"/>
            <a:ext cx="69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Y:544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19934" y="56388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X:270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2047929" y="5031396"/>
            <a:ext cx="69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Y:180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905000" y="2743200"/>
            <a:ext cx="869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Parent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981200" y="2971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1/4°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352800" y="2743200"/>
            <a:ext cx="523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High Resolution Simulation</a:t>
            </a:r>
            <a:endParaRPr lang="en-US" sz="3200" dirty="0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0" y="28194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7848600" y="3657600"/>
            <a:ext cx="81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AGRIF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924800" y="38862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1/12°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use Nests?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5867400"/>
            <a:ext cx="92964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More realistic simulation of small scale features: bathymetry, boundary currents, etc</a:t>
            </a:r>
          </a:p>
          <a:p>
            <a:r>
              <a:rPr lang="en-US" sz="1800" dirty="0" smtClean="0"/>
              <a:t>Computationally cheaper than high resolution across entire domain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655706" cy="454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 rot="16200000">
            <a:off x="7379098" y="2619653"/>
            <a:ext cx="2832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altLang="en-US" dirty="0"/>
              <a:t>Hallberg (Ocean Mod. 2013)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801469"/>
            <a:ext cx="4224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resolution is needed to resolve eddies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cylon\Desktop\CMOS2015\ocean\meshcolorb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4334"/>
            <a:ext cx="8967906" cy="488860"/>
          </a:xfrm>
          <a:prstGeom prst="rect">
            <a:avLst/>
          </a:prstGeom>
          <a:noFill/>
        </p:spPr>
      </p:pic>
      <p:pic>
        <p:nvPicPr>
          <p:cNvPr id="2053" name="Picture 5" descr="C:\Users\cylon\Desktop\CMOS2015\ocean\anha12me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348" y="0"/>
            <a:ext cx="3359652" cy="2971800"/>
          </a:xfrm>
          <a:prstGeom prst="rect">
            <a:avLst/>
          </a:prstGeom>
          <a:noFill/>
        </p:spPr>
      </p:pic>
      <p:pic>
        <p:nvPicPr>
          <p:cNvPr id="2052" name="Picture 4" descr="C:\Users\cylon\Desktop\CMOS2015\ocean\agrif12LSme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6902"/>
            <a:ext cx="3352800" cy="3341097"/>
          </a:xfrm>
          <a:prstGeom prst="rect">
            <a:avLst/>
          </a:prstGeom>
          <a:noFill/>
        </p:spPr>
      </p:pic>
      <p:pic>
        <p:nvPicPr>
          <p:cNvPr id="2051" name="Picture 3" descr="C:\Users\cylon\Desktop\CMOS2015\ocean\anha4mes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5566"/>
            <a:ext cx="3351212" cy="2987366"/>
          </a:xfrm>
          <a:prstGeom prst="rect">
            <a:avLst/>
          </a:prstGeom>
          <a:noFill/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404992" y="3886200"/>
          <a:ext cx="5662808" cy="292719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36586"/>
                <a:gridCol w="1156612"/>
                <a:gridCol w="1213459"/>
                <a:gridCol w="1456151"/>
              </a:tblGrid>
              <a:tr h="3937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Configuration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ANHA4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ANHA12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AGRIF12</a:t>
                      </a:r>
                    </a:p>
                  </a:txBody>
                  <a:tcPr marL="97077" marR="97077" marT="48538" marB="48538"/>
                </a:tc>
              </a:tr>
              <a:tr h="3937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Time</a:t>
                      </a:r>
                      <a:r>
                        <a:rPr lang="en-US" sz="1900" baseline="0" dirty="0" smtClean="0"/>
                        <a:t> step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1080s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180s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540s</a:t>
                      </a:r>
                      <a:r>
                        <a:rPr lang="en-US" sz="1900" baseline="0" dirty="0" smtClean="0"/>
                        <a:t> : </a:t>
                      </a:r>
                      <a:r>
                        <a:rPr lang="en-US" sz="1900" dirty="0" smtClean="0"/>
                        <a:t>180s</a:t>
                      </a:r>
                    </a:p>
                  </a:txBody>
                  <a:tcPr marL="97077" marR="97077" marT="48538" marB="48538"/>
                </a:tc>
              </a:tr>
              <a:tr h="393700"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Horz</a:t>
                      </a:r>
                      <a:r>
                        <a:rPr lang="en-US" sz="1900" dirty="0" smtClean="0"/>
                        <a:t>.</a:t>
                      </a:r>
                      <a:r>
                        <a:rPr lang="en-US" sz="1900" baseline="0" dirty="0" smtClean="0"/>
                        <a:t> Resolution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1/4°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1/12°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1/4° : 1/12° </a:t>
                      </a:r>
                    </a:p>
                  </a:txBody>
                  <a:tcPr marL="97077" marR="97077" marT="48538" marB="48538"/>
                </a:tc>
              </a:tr>
              <a:tr h="3937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Simulation</a:t>
                      </a:r>
                      <a:r>
                        <a:rPr lang="en-US" sz="1900" baseline="0" dirty="0" smtClean="0"/>
                        <a:t> time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~4 days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54+ days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~28</a:t>
                      </a:r>
                      <a:r>
                        <a:rPr lang="en-US" sz="1900" baseline="0" dirty="0" smtClean="0"/>
                        <a:t> days</a:t>
                      </a:r>
                      <a:endParaRPr lang="en-US" sz="1900" dirty="0" smtClean="0"/>
                    </a:p>
                  </a:txBody>
                  <a:tcPr marL="97077" marR="97077" marT="48538" marB="48538"/>
                </a:tc>
              </a:tr>
              <a:tr h="3937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CPUs used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64 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256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48</a:t>
                      </a:r>
                    </a:p>
                  </a:txBody>
                  <a:tcPr marL="97077" marR="97077" marT="48538" marB="48538"/>
                </a:tc>
              </a:tr>
              <a:tr h="3937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Core years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0.7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37.8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3.7</a:t>
                      </a:r>
                    </a:p>
                  </a:txBody>
                  <a:tcPr marL="97077" marR="97077" marT="48538" marB="48538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0767" y="2198347"/>
            <a:ext cx="1883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Horizontal mesh</a:t>
            </a:r>
          </a:p>
          <a:p>
            <a:pPr algn="ctr"/>
            <a:r>
              <a:rPr lang="en-US" sz="2000" dirty="0" smtClean="0"/>
              <a:t>(km)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32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AGRIF12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76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ANHA12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ANHA4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50051" y="3265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3499" y="3265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31802" y="3265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77833" y="3265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71703" y="3265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40769" y="3265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686800" y="3265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19200" y="990600"/>
            <a:ext cx="838200" cy="762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57400" y="990600"/>
            <a:ext cx="1219200" cy="25908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7" idx="2"/>
          </p:cNvCxnSpPr>
          <p:nvPr/>
        </p:nvCxnSpPr>
        <p:spPr>
          <a:xfrm flipH="1">
            <a:off x="100792" y="1066800"/>
            <a:ext cx="1118408" cy="2568499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3400" y="5715000"/>
            <a:ext cx="18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Currently at 2005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7200" y="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Currently at 2003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143000"/>
            <a:ext cx="3048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Simulations 2002-2015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Transport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transport:</a:t>
            </a:r>
          </a:p>
          <a:p>
            <a:pPr lvl="1"/>
            <a:r>
              <a:rPr lang="en-US" dirty="0" smtClean="0"/>
              <a:t>Transport associated with ocean velocity: u and v</a:t>
            </a:r>
          </a:p>
          <a:p>
            <a:r>
              <a:rPr lang="en-US" dirty="0" smtClean="0"/>
              <a:t>Mean transport:</a:t>
            </a:r>
          </a:p>
          <a:p>
            <a:pPr lvl="1"/>
            <a:r>
              <a:rPr lang="en-US" dirty="0" smtClean="0"/>
              <a:t>Transport associated with a time average (25 days) of the ocean velocity: u and v</a:t>
            </a:r>
          </a:p>
          <a:p>
            <a:r>
              <a:rPr lang="en-US" dirty="0" smtClean="0"/>
              <a:t>Eddy transport:</a:t>
            </a:r>
          </a:p>
          <a:p>
            <a:pPr lvl="1"/>
            <a:r>
              <a:rPr lang="en-US" dirty="0" smtClean="0"/>
              <a:t>Transport associated with the difference between the velocity and the time average of the velocity: u – u, v - 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38100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38100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43536" y="51054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53400" y="5101392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Across Isobaths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the total freshwater transport (relative to 34.8 g/kg) across isobaths, integrated from seafloor to ocean surface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87430" y="3962400"/>
          <a:ext cx="1600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500m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600m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997030" y="5643880"/>
            <a:ext cx="3810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97030" y="5262880"/>
            <a:ext cx="3810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97030" y="4500880"/>
            <a:ext cx="3810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97030" y="4881880"/>
            <a:ext cx="3810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97030" y="4196080"/>
            <a:ext cx="3810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be 12"/>
          <p:cNvSpPr/>
          <p:nvPr/>
        </p:nvSpPr>
        <p:spPr>
          <a:xfrm>
            <a:off x="4038600" y="4267200"/>
            <a:ext cx="1828800" cy="2057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0" y="5334000"/>
            <a:ext cx="6858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4724400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depth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172200" y="4343400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41980" y="58790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width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638800" y="5943600"/>
            <a:ext cx="381000" cy="381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55351" y="3364468"/>
            <a:ext cx="15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Example</a:t>
            </a:r>
          </a:p>
          <a:p>
            <a:pPr algn="ctr"/>
            <a:r>
              <a:rPr lang="en-US" dirty="0" smtClean="0"/>
              <a:t>crossing 500m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42064" y="3849469"/>
            <a:ext cx="131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Freshwater:</a:t>
            </a:r>
          </a:p>
          <a:p>
            <a:endParaRPr lang="en-US" dirty="0" smtClean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80063" y="4343400"/>
          <a:ext cx="2817091" cy="762000"/>
        </p:xfrm>
        <a:graphic>
          <a:graphicData uri="http://schemas.openxmlformats.org/presentationml/2006/ole">
            <p:oleObj spid="_x0000_s1026" name="Equation" r:id="rId3" imgW="1549080" imgH="41904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6664" y="5373469"/>
            <a:ext cx="358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Transport:</a:t>
            </a:r>
          </a:p>
          <a:p>
            <a:pPr algn="ctr"/>
            <a:r>
              <a:rPr lang="en-US" dirty="0" smtClean="0"/>
              <a:t>Freshwater * velocity * Surface Area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5039380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u/v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1136</TotalTime>
  <Words>592</Words>
  <Application>Microsoft Office PowerPoint</Application>
  <PresentationFormat>On-screen Show (4:3)</PresentationFormat>
  <Paragraphs>183</Paragraphs>
  <Slides>19</Slides>
  <Notes>1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Flow</vt:lpstr>
      <vt:lpstr>Equation</vt:lpstr>
      <vt:lpstr>Freshwater Transport into the Interior of the Labrador Sea: A Modelling Study</vt:lpstr>
      <vt:lpstr>Outline</vt:lpstr>
      <vt:lpstr>Labrador Sea Freshwater</vt:lpstr>
      <vt:lpstr>NEMO Simulation Settings</vt:lpstr>
      <vt:lpstr>Slide 5</vt:lpstr>
      <vt:lpstr>Why use Nests?</vt:lpstr>
      <vt:lpstr>Simulations 2002-2015</vt:lpstr>
      <vt:lpstr>Freshwater Transport Terms</vt:lpstr>
      <vt:lpstr>Exchange Across Isobaths</vt:lpstr>
      <vt:lpstr>Results: Total FW Transport</vt:lpstr>
      <vt:lpstr>Eddy-Permitting Vs Eddy-Resolving</vt:lpstr>
      <vt:lpstr>Ocean Salinity</vt:lpstr>
      <vt:lpstr>Eddy-Permitting Vs Eddy-Resolving</vt:lpstr>
      <vt:lpstr>Slide 14</vt:lpstr>
      <vt:lpstr>Slide 15</vt:lpstr>
      <vt:lpstr>Summary</vt:lpstr>
      <vt:lpstr>Zonal velocity</vt:lpstr>
      <vt:lpstr>Meridional velocity</vt:lpstr>
      <vt:lpstr>Mixed Layer Depth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Freshwater transport into the interior of the Labrador Sea: A modelling study</dc:title>
  <dc:creator>Clark</dc:creator>
  <cp:lastModifiedBy>Clark</cp:lastModifiedBy>
  <cp:revision>63</cp:revision>
  <dcterms:created xsi:type="dcterms:W3CDTF">2006-08-16T00:00:00Z</dcterms:created>
  <dcterms:modified xsi:type="dcterms:W3CDTF">2016-05-28T01:29:16Z</dcterms:modified>
</cp:coreProperties>
</file>