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73" r:id="rId5"/>
    <p:sldId id="262" r:id="rId6"/>
    <p:sldId id="266" r:id="rId7"/>
    <p:sldId id="265" r:id="rId8"/>
    <p:sldId id="278" r:id="rId9"/>
    <p:sldId id="263" r:id="rId10"/>
    <p:sldId id="268" r:id="rId11"/>
    <p:sldId id="267" r:id="rId12"/>
    <p:sldId id="275" r:id="rId13"/>
    <p:sldId id="269" r:id="rId14"/>
    <p:sldId id="274" r:id="rId15"/>
    <p:sldId id="270" r:id="rId16"/>
    <p:sldId id="271" r:id="rId17"/>
    <p:sldId id="272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50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7CBAE-AD97-4D63-82A7-67C7394E7828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A5842-007B-462F-BAAA-AA144F22C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lark\Desktop\FollowRings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lark\Desktop\LS_TRC_1234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Sub-mesoscale modelling of the Labrador Sea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Clark </a:t>
            </a:r>
            <a:r>
              <a:rPr lang="en-US" dirty="0" err="1" smtClean="0"/>
              <a:t>Pennelly</a:t>
            </a:r>
            <a:r>
              <a:rPr lang="en-US" dirty="0" smtClean="0"/>
              <a:t> and Paul </a:t>
            </a:r>
            <a:r>
              <a:rPr lang="en-US" dirty="0" smtClean="0"/>
              <a:t>Myers</a:t>
            </a:r>
          </a:p>
          <a:p>
            <a:r>
              <a:rPr lang="en-US" dirty="0" smtClean="0"/>
              <a:t>Department of Earth and Atmospheric Sciences</a:t>
            </a:r>
            <a:endParaRPr lang="en-US" dirty="0" smtClean="0"/>
          </a:p>
          <a:p>
            <a:r>
              <a:rPr lang="en-US" dirty="0" smtClean="0"/>
              <a:t>University of Alberta</a:t>
            </a:r>
          </a:p>
          <a:p>
            <a:r>
              <a:rPr lang="en-US" dirty="0" smtClean="0"/>
              <a:t>Edmonton, Alberta, Canada</a:t>
            </a:r>
            <a:endParaRPr lang="en-US" dirty="0"/>
          </a:p>
        </p:txBody>
      </p:sp>
      <p:pic>
        <p:nvPicPr>
          <p:cNvPr id="4" name="Picture 3" descr="nserc_crsng_hi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6249" y="5791200"/>
            <a:ext cx="2407751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F:\u-of-a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95454" cy="1066800"/>
          </a:xfrm>
          <a:prstGeom prst="rect">
            <a:avLst/>
          </a:prstGeom>
          <a:noFill/>
        </p:spPr>
      </p:pic>
      <p:pic>
        <p:nvPicPr>
          <p:cNvPr id="6" name="Picture 5" descr="C:\Users\cylon\Downloads\VITALS LOGO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3800" y="381000"/>
            <a:ext cx="1729946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3352489481335177824048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553200" y="0"/>
            <a:ext cx="2590800" cy="108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F:\CC_SYMBOL_WORD_BILINGUAL_RGB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62625"/>
            <a:ext cx="1752600" cy="109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Irminger </a:t>
            </a:r>
            <a:r>
              <a:rPr lang="en-US" sz="3200" dirty="0" smtClean="0"/>
              <a:t>Rings </a:t>
            </a:r>
            <a:r>
              <a:rPr lang="en-US" sz="3200" dirty="0" smtClean="0"/>
              <a:t>may have a dual role in the Labrador Sea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Irminger Ring life cycle:</a:t>
            </a:r>
            <a:endParaRPr lang="en-US" dirty="0" smtClean="0"/>
          </a:p>
          <a:p>
            <a:pPr lvl="1"/>
            <a:r>
              <a:rPr lang="en-US" dirty="0" smtClean="0"/>
              <a:t>Formation: Eddy is strongly stratified</a:t>
            </a:r>
          </a:p>
          <a:p>
            <a:pPr lvl="1"/>
            <a:r>
              <a:rPr lang="en-US" dirty="0" smtClean="0"/>
              <a:t>First winter: Eddy’s stratification is reduced</a:t>
            </a:r>
          </a:p>
          <a:p>
            <a:pPr lvl="1"/>
            <a:r>
              <a:rPr lang="en-US" dirty="0" smtClean="0"/>
              <a:t>Restratification period: Lateral mixing is minimal; eddy stratification </a:t>
            </a:r>
            <a:r>
              <a:rPr lang="en-US" dirty="0" smtClean="0"/>
              <a:t>increases less </a:t>
            </a:r>
            <a:r>
              <a:rPr lang="en-US" dirty="0" smtClean="0"/>
              <a:t>than background L.S. </a:t>
            </a:r>
          </a:p>
          <a:p>
            <a:pPr lvl="1"/>
            <a:r>
              <a:rPr lang="en-US" dirty="0" smtClean="0"/>
              <a:t>Second winter: Eddy is </a:t>
            </a:r>
            <a:r>
              <a:rPr lang="en-US" dirty="0" smtClean="0"/>
              <a:t>preconditioned, maybe weaker </a:t>
            </a:r>
            <a:r>
              <a:rPr lang="en-US" dirty="0" smtClean="0"/>
              <a:t>stratification than background L.S.</a:t>
            </a:r>
          </a:p>
          <a:p>
            <a:pPr lvl="1">
              <a:buNone/>
            </a:pPr>
            <a:r>
              <a:rPr lang="en-US" dirty="0" smtClean="0"/>
              <a:t>Hypothesis: </a:t>
            </a:r>
            <a:r>
              <a:rPr lang="en-US" dirty="0" smtClean="0"/>
              <a:t>Irminger Rings </a:t>
            </a:r>
            <a:r>
              <a:rPr lang="en-US" dirty="0" smtClean="0"/>
              <a:t>may produce </a:t>
            </a:r>
            <a:r>
              <a:rPr lang="en-US" dirty="0" smtClean="0"/>
              <a:t>Labrador Sea Water </a:t>
            </a:r>
            <a:r>
              <a:rPr lang="en-US" i="1" dirty="0" smtClean="0"/>
              <a:t>if</a:t>
            </a:r>
            <a:r>
              <a:rPr lang="en-US" dirty="0" smtClean="0"/>
              <a:t> </a:t>
            </a:r>
            <a:r>
              <a:rPr lang="en-US" dirty="0" smtClean="0"/>
              <a:t>they experience 2 convective winters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0"/>
            <a:ext cx="2667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Irminger Rings</a:t>
            </a:r>
            <a:endParaRPr lang="en-US" dirty="0"/>
          </a:p>
        </p:txBody>
      </p:sp>
      <p:pic>
        <p:nvPicPr>
          <p:cNvPr id="5" name="FollowRings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681"/>
            <a:ext cx="6477000" cy="6858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1371600"/>
            <a:ext cx="251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Produced via baroclinic/barotropic instabilities of the WGC</a:t>
            </a:r>
          </a:p>
          <a:p>
            <a:endParaRPr lang="en-US" dirty="0" smtClean="0"/>
          </a:p>
          <a:p>
            <a:r>
              <a:rPr lang="en-US" dirty="0" smtClean="0"/>
              <a:t>FW at surface with warm salty subsurface layer</a:t>
            </a:r>
          </a:p>
          <a:p>
            <a:endParaRPr lang="en-US" dirty="0" smtClean="0"/>
          </a:p>
          <a:p>
            <a:r>
              <a:rPr lang="en-US" dirty="0" smtClean="0"/>
              <a:t>Radius </a:t>
            </a:r>
            <a:r>
              <a:rPr lang="en-US" dirty="0" smtClean="0"/>
              <a:t> </a:t>
            </a:r>
            <a:r>
              <a:rPr lang="en-US" dirty="0" smtClean="0"/>
              <a:t>15-25km</a:t>
            </a:r>
          </a:p>
          <a:p>
            <a:endParaRPr lang="en-US" dirty="0" smtClean="0"/>
          </a:p>
          <a:p>
            <a:r>
              <a:rPr lang="en-US" dirty="0" smtClean="0"/>
              <a:t>10-30 per year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Often </a:t>
            </a:r>
            <a:r>
              <a:rPr lang="en-US" dirty="0" smtClean="0"/>
              <a:t>anti-cyclonic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Live up to 2 years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304800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Eddy </a:t>
            </a:r>
            <a:r>
              <a:rPr lang="en-US" dirty="0" smtClean="0"/>
              <a:t>Trajectory</a:t>
            </a:r>
            <a:br>
              <a:rPr lang="en-US" dirty="0" smtClean="0"/>
            </a:br>
            <a:r>
              <a:rPr lang="en-US" dirty="0" smtClean="0"/>
              <a:t>(5 years of data)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886200" cy="4525963"/>
          </a:xfrm>
        </p:spPr>
        <p:txBody>
          <a:bodyPr/>
          <a:lstStyle/>
          <a:p>
            <a:r>
              <a:rPr lang="en-US" dirty="0" smtClean="0"/>
              <a:t>Some due south</a:t>
            </a:r>
          </a:p>
          <a:p>
            <a:r>
              <a:rPr lang="en-US" dirty="0" smtClean="0"/>
              <a:t>Very few travel north</a:t>
            </a:r>
          </a:p>
          <a:p>
            <a:r>
              <a:rPr lang="en-US" dirty="0" smtClean="0"/>
              <a:t>Most travel southwest, cyclonically around the basin</a:t>
            </a:r>
          </a:p>
          <a:p>
            <a:endParaRPr lang="en-US" dirty="0" smtClean="0"/>
          </a:p>
        </p:txBody>
      </p:sp>
      <p:pic>
        <p:nvPicPr>
          <p:cNvPr id="1026" name="Picture 2" descr="C:\Users\Clark\Google Drive\PhD\Conferences\Ocean Sciences 2020\IrmingerRingTrajectory.png"/>
          <p:cNvPicPr>
            <a:picLocks noChangeAspect="1" noChangeArrowheads="1"/>
          </p:cNvPicPr>
          <p:nvPr/>
        </p:nvPicPr>
        <p:blipFill>
          <a:blip r:embed="rId2" cstate="print"/>
          <a:srcRect l="15137" r="27350"/>
          <a:stretch>
            <a:fillRect/>
          </a:stretch>
        </p:blipFill>
        <p:spPr bwMode="auto">
          <a:xfrm>
            <a:off x="-1" y="0"/>
            <a:ext cx="5257801" cy="6858000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3733800" y="17526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lark\Google Drive\PhD\Conferences\Ocean Sciences 2020\IR_ConvE_DF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3941"/>
            <a:ext cx="7924800" cy="59440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Eddy Stratification Vs Background 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5257800"/>
            <a:ext cx="25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 Labrador Sea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1600200"/>
            <a:ext cx="250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 Irminger Rings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20574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Eddies start strongly stratified</a:t>
            </a:r>
          </a:p>
          <a:p>
            <a:endParaRPr lang="en-US" dirty="0" smtClean="0"/>
          </a:p>
          <a:p>
            <a:r>
              <a:rPr lang="en-US" dirty="0" smtClean="0"/>
              <a:t>Stratification is lost during winter</a:t>
            </a:r>
          </a:p>
          <a:p>
            <a:endParaRPr lang="en-US" dirty="0" smtClean="0"/>
          </a:p>
          <a:p>
            <a:r>
              <a:rPr lang="en-US" dirty="0" smtClean="0"/>
              <a:t>Eddies rebuild stratification slower than the background 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6488668"/>
            <a:ext cx="163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Eddy Lifespan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Most simulated eddies are short lived</a:t>
            </a:r>
            <a:endParaRPr lang="en-US" dirty="0"/>
          </a:p>
        </p:txBody>
      </p:sp>
      <p:pic>
        <p:nvPicPr>
          <p:cNvPr id="2050" name="Picture 2" descr="C:\Users\Clark\Google Drive\PhD\Conferences\Ocean Sciences 2020\IR_lifesp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36725"/>
            <a:ext cx="6827838" cy="51212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105400" y="5562600"/>
            <a:ext cx="2286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4419600" y="4800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Interested in eddies which may experience 2 convective seasons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0"/>
            <a:ext cx="3124200" cy="1447800"/>
          </a:xfrm>
        </p:spPr>
        <p:txBody>
          <a:bodyPr/>
          <a:lstStyle/>
          <a:p>
            <a:r>
              <a:rPr lang="en-US" dirty="0" smtClean="0"/>
              <a:t>Long Lived Eddies</a:t>
            </a:r>
            <a:endParaRPr lang="en-US" dirty="0"/>
          </a:p>
        </p:txBody>
      </p:sp>
      <p:pic>
        <p:nvPicPr>
          <p:cNvPr id="1027" name="Picture 3" descr="C:\Users\Clark\Google Drive\PhD\Conferences\Ocean Sciences 2020\IrmingerRingTrajectory_DFS270days.png"/>
          <p:cNvPicPr>
            <a:picLocks noChangeAspect="1" noChangeArrowheads="1"/>
          </p:cNvPicPr>
          <p:nvPr/>
        </p:nvPicPr>
        <p:blipFill>
          <a:blip r:embed="rId2" cstate="print"/>
          <a:srcRect l="19938" r="18348"/>
          <a:stretch>
            <a:fillRect/>
          </a:stretch>
        </p:blipFill>
        <p:spPr bwMode="auto">
          <a:xfrm>
            <a:off x="0" y="4689"/>
            <a:ext cx="5638800" cy="685331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38800" y="13716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Their path is similar to the other Irminger Rings, perhaps further offshore</a:t>
            </a:r>
            <a:endParaRPr lang="en-US" dirty="0"/>
          </a:p>
        </p:txBody>
      </p:sp>
      <p:pic>
        <p:nvPicPr>
          <p:cNvPr id="10" name="Picture 2" descr="C:\Users\Clark\Google Drive\PhD\Conferences\Ocean Sciences 2020\IrmingerRingTrajectory.png"/>
          <p:cNvPicPr>
            <a:picLocks noChangeAspect="1" noChangeArrowheads="1"/>
          </p:cNvPicPr>
          <p:nvPr/>
        </p:nvPicPr>
        <p:blipFill>
          <a:blip r:embed="rId3" cstate="print"/>
          <a:srcRect l="15137" r="27350"/>
          <a:stretch>
            <a:fillRect/>
          </a:stretch>
        </p:blipFill>
        <p:spPr bwMode="auto">
          <a:xfrm>
            <a:off x="5562600" y="2362200"/>
            <a:ext cx="3446781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lark\Desktop\23_IR_winter.png"/>
          <p:cNvPicPr>
            <a:picLocks noChangeAspect="1" noChangeArrowheads="1"/>
          </p:cNvPicPr>
          <p:nvPr/>
        </p:nvPicPr>
        <p:blipFill>
          <a:blip r:embed="rId2" cstate="print"/>
          <a:srcRect r="4841"/>
          <a:stretch>
            <a:fillRect/>
          </a:stretch>
        </p:blipFill>
        <p:spPr bwMode="auto">
          <a:xfrm>
            <a:off x="-2" y="1551216"/>
            <a:ext cx="9144001" cy="53067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Cross Section of </a:t>
            </a:r>
            <a:r>
              <a:rPr lang="en-US" dirty="0" smtClean="0"/>
              <a:t>Eddy Producing LSW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3581400"/>
            <a:ext cx="23820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Blue Line: SSH</a:t>
            </a:r>
          </a:p>
          <a:p>
            <a:r>
              <a:rPr lang="en-US" sz="1600" dirty="0" smtClean="0"/>
              <a:t>Orange Bars: MLD</a:t>
            </a:r>
          </a:p>
          <a:p>
            <a:r>
              <a:rPr lang="en-US" sz="1600" dirty="0" smtClean="0"/>
              <a:t>White Contours: Speed</a:t>
            </a:r>
          </a:p>
          <a:p>
            <a:r>
              <a:rPr lang="en-US" sz="1600" dirty="0" smtClean="0"/>
              <a:t>Black Contours: isopycnals</a:t>
            </a:r>
          </a:p>
          <a:p>
            <a:r>
              <a:rPr lang="en-US" sz="1600" dirty="0" smtClean="0"/>
              <a:t>	-Thick: LSW</a:t>
            </a:r>
          </a:p>
          <a:p>
            <a:r>
              <a:rPr lang="en-US" sz="1600" dirty="0" smtClean="0"/>
              <a:t>Filled Contours: Salinity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We have set up a lengthy 1/60° simulation in the Labrador Sea and found that higher resolution:</a:t>
            </a:r>
            <a:endParaRPr lang="en-US" dirty="0" smtClean="0"/>
          </a:p>
          <a:p>
            <a:pPr lvl="1"/>
            <a:r>
              <a:rPr lang="en-US" dirty="0" smtClean="0"/>
              <a:t>k</a:t>
            </a:r>
            <a:r>
              <a:rPr lang="en-US" dirty="0" smtClean="0"/>
              <a:t>eeps </a:t>
            </a:r>
            <a:r>
              <a:rPr lang="en-US" dirty="0" smtClean="0"/>
              <a:t>the basin from being too weakly stratified</a:t>
            </a:r>
          </a:p>
          <a:p>
            <a:pPr lvl="1"/>
            <a:r>
              <a:rPr lang="en-US" dirty="0" smtClean="0"/>
              <a:t>p</a:t>
            </a:r>
            <a:r>
              <a:rPr lang="en-US" dirty="0" smtClean="0"/>
              <a:t>revents </a:t>
            </a:r>
            <a:r>
              <a:rPr lang="en-US" dirty="0" smtClean="0"/>
              <a:t>the MLD from being too deep/widespread</a:t>
            </a:r>
          </a:p>
          <a:p>
            <a:pPr lvl="1"/>
            <a:r>
              <a:rPr lang="en-US" dirty="0" smtClean="0"/>
              <a:t>produces Irminger Rings which can form Labrador Sea Water under certain circumstances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57400" y="6248400"/>
            <a:ext cx="621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Further questions/comments? Email me: Pennelly@ualberta.ca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push for high resolution</a:t>
            </a:r>
            <a:endParaRPr lang="en-US" dirty="0"/>
          </a:p>
        </p:txBody>
      </p:sp>
      <p:pic>
        <p:nvPicPr>
          <p:cNvPr id="5" name="Picture 11" descr="C:\Users\Clark\Google Drive\PhD\Conferences\CMOS\CMOS2018\LS60 poster\Deform_A12_poster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33600"/>
            <a:ext cx="3082159" cy="3886200"/>
          </a:xfrm>
          <a:prstGeom prst="rect">
            <a:avLst/>
          </a:prstGeom>
          <a:noFill/>
        </p:spPr>
      </p:pic>
      <p:pic>
        <p:nvPicPr>
          <p:cNvPr id="6" name="Picture 12" descr="C:\Users\Clark\Google Drive\PhD\Conferences\CMOS\CMOS2018\LS60 poster\Deform_LS60_poster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1841" y="2133600"/>
            <a:ext cx="3082159" cy="3886200"/>
          </a:xfrm>
          <a:prstGeom prst="rect">
            <a:avLst/>
          </a:prstGeom>
          <a:noFill/>
        </p:spPr>
      </p:pic>
      <p:pic>
        <p:nvPicPr>
          <p:cNvPr id="7" name="Picture 10" descr="C:\Users\Clark\Google Drive\PhD\Conferences\CMOS\CMOS2018\LS60 poster\Deform_A4_poster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76670"/>
            <a:ext cx="3048000" cy="38431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1" y="6096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Grid cells per deformation radius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19812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1/4°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19050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1/12 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19050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1/60 °</a:t>
            </a:r>
            <a:endParaRPr lang="en-US" dirty="0"/>
          </a:p>
        </p:txBody>
      </p:sp>
      <p:pic>
        <p:nvPicPr>
          <p:cNvPr id="4" name="Picture 9" descr="C:\Users\Clark\Google Drive\PhD\Conferences\CMOS\CMOS2018\LS60 poster\Deform_colorb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5990989"/>
            <a:ext cx="4206240" cy="86701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3400" y="914400"/>
            <a:ext cx="84351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Horizontal resolution determines eddy-resolving power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Eddies shed from the boundary currents supply a significant amount of freshwater and </a:t>
            </a:r>
          </a:p>
          <a:p>
            <a:r>
              <a:rPr lang="en-US" dirty="0" smtClean="0"/>
              <a:t>	heat, influencing the stratification in the region.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Labrador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Users\Clark\Desktop\PhD\IGR\Subpolar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07" y="762000"/>
            <a:ext cx="8714793" cy="6096000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3248607" y="26670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lark\Google Drive\PhD\Conferences\Ocean Sciences 2020\conv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692"/>
            <a:ext cx="5410200" cy="66613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0"/>
            <a:ext cx="3657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Deep Convection</a:t>
            </a:r>
            <a:endParaRPr lang="en-US" dirty="0"/>
          </a:p>
        </p:txBody>
      </p:sp>
      <p:pic>
        <p:nvPicPr>
          <p:cNvPr id="4" name="Picture 2" descr="C:\Users\Clark\Google Drive\PhD\Conferences\CMOS\CMOS2018\LSW AtmoForcing Presentation\density-column.jpg"/>
          <p:cNvPicPr>
            <a:picLocks noChangeAspect="1" noChangeArrowheads="1"/>
          </p:cNvPicPr>
          <p:nvPr/>
        </p:nvPicPr>
        <p:blipFill>
          <a:blip r:embed="rId3" cstate="print"/>
          <a:srcRect l="9091" t="10873" r="36364"/>
          <a:stretch>
            <a:fillRect/>
          </a:stretch>
        </p:blipFill>
        <p:spPr bwMode="auto">
          <a:xfrm>
            <a:off x="7239000" y="1625600"/>
            <a:ext cx="1905000" cy="317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1200" y="313586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Labrador Sea Water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7101650" y="2362200"/>
            <a:ext cx="1204150" cy="322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</p:cNvCxnSpPr>
          <p:nvPr/>
        </p:nvCxnSpPr>
        <p:spPr>
          <a:xfrm flipV="1">
            <a:off x="7175414" y="2819400"/>
            <a:ext cx="1130386" cy="322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176095" y="3352800"/>
            <a:ext cx="1129705" cy="116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91200" y="3733800"/>
            <a:ext cx="1096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Overflow </a:t>
            </a:r>
          </a:p>
          <a:p>
            <a:pPr algn="ctr"/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2209800"/>
            <a:ext cx="161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Freshwater cap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2667000"/>
            <a:ext cx="161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Irminger Water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 flipV="1">
            <a:off x="6888039" y="3886200"/>
            <a:ext cx="655761" cy="1707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0" y="2819400"/>
            <a:ext cx="19050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 sea heat loss cools the surface, increasing density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990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Weakly stratified via isopycnal doming + water masses preset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593467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Convection ceases,  large lateral density gradient exists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62800" y="1295400"/>
            <a:ext cx="224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Labrador Cup”</a:t>
            </a:r>
            <a:endParaRPr lang="en-US" dirty="0"/>
          </a:p>
        </p:txBody>
      </p:sp>
      <p:sp>
        <p:nvSpPr>
          <p:cNvPr id="26" name="5-Point Star 25"/>
          <p:cNvSpPr/>
          <p:nvPr/>
        </p:nvSpPr>
        <p:spPr>
          <a:xfrm>
            <a:off x="4191000" y="56388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343400" y="6248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 with newly produced Labrador Sea Water (LSW)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LSW in the AMOC</a:t>
            </a:r>
            <a:endParaRPr lang="en-US" dirty="0"/>
          </a:p>
        </p:txBody>
      </p:sp>
      <p:pic>
        <p:nvPicPr>
          <p:cNvPr id="4" name="Picture 2" descr="C:\Users\Clark\Google Drive\PhD\Conferences\CMOS\CMOS2018\LSW AtmoForcing Presentation\atlanticoc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57250"/>
            <a:ext cx="8001000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Clark\Google Drive\PhD\Conferences\CMOS\CMOS2018\LS60 poster\Domain_two_nes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799" y="914400"/>
            <a:ext cx="7023970" cy="547809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705600" y="456247"/>
            <a:ext cx="24384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u="sng" dirty="0" smtClean="0"/>
              <a:t>ANHA4-SPG12-LAB60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NEMO 3.6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2002-2019 (planned)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75 vertical levels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40s </a:t>
            </a:r>
            <a:r>
              <a:rPr lang="en-US" dirty="0" err="1" smtClean="0"/>
              <a:t>timestep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2 way AGRIF nesting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No-slip BC in 1/60 nest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DRAKKAR forcing 5.2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Monthly runoff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4 Passive Tracers: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-Greenland Melt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-Irminger Water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-CAA outflow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-Labrador Sea Water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28600"/>
            <a:ext cx="148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H. Resolution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1148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1/4°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38100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1/12°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5052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1/60°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7400" y="0"/>
            <a:ext cx="426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“LAB60”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Clark\Google Drive\PhD\Thesis\LAB60_description\fig-mld\MLD_cr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36771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28600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Mixed Layer Depth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2057400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Model/ARGO </a:t>
            </a:r>
            <a:r>
              <a:rPr lang="en-US" dirty="0" smtClean="0"/>
              <a:t>grid point </a:t>
            </a:r>
            <a:r>
              <a:rPr lang="en-US" dirty="0" smtClean="0"/>
              <a:t>maximum MLD </a:t>
            </a:r>
            <a:r>
              <a:rPr lang="en-US" dirty="0" smtClean="0"/>
              <a:t>2004-2016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1/4°</a:t>
            </a:r>
            <a:r>
              <a:rPr lang="en-US" dirty="0" smtClean="0"/>
              <a:t> </a:t>
            </a:r>
            <a:r>
              <a:rPr lang="en-US" dirty="0" smtClean="0"/>
              <a:t>way to deep and spacious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1/</a:t>
            </a:r>
            <a:r>
              <a:rPr lang="en-US" dirty="0" smtClean="0"/>
              <a:t>12° </a:t>
            </a:r>
            <a:r>
              <a:rPr lang="en-US" dirty="0" smtClean="0"/>
              <a:t>getting better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LAB60 looking pretty </a:t>
            </a:r>
            <a:r>
              <a:rPr lang="en-US" dirty="0" smtClean="0"/>
              <a:t>good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MLD are very different between simulations, likely the same with stratification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Convective Energy: stratification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Amount of energy needed to be removed such that the water column is neutrally stratified to some reference depth (2000m)</a:t>
            </a:r>
            <a:endParaRPr lang="en-US" dirty="0" smtClean="0"/>
          </a:p>
          <a:p>
            <a:r>
              <a:rPr lang="en-US" dirty="0" smtClean="0"/>
              <a:t>Low resolution, weak stratification</a:t>
            </a:r>
            <a:endParaRPr lang="en-US" dirty="0"/>
          </a:p>
        </p:txBody>
      </p:sp>
      <p:pic>
        <p:nvPicPr>
          <p:cNvPr id="2051" name="Picture 3" descr="C:\Users\Clark\Desktop\A4-A12-LS60-conv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6837"/>
            <a:ext cx="8915400" cy="381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Active Research Topics from LAB60:</a:t>
            </a:r>
            <a:br>
              <a:rPr lang="en-US" dirty="0" smtClean="0"/>
            </a:br>
            <a:r>
              <a:rPr lang="en-US" dirty="0" smtClean="0"/>
              <a:t>West Greenland Coastal Current</a:t>
            </a:r>
            <a:br>
              <a:rPr lang="en-US" dirty="0" smtClean="0"/>
            </a:br>
            <a:r>
              <a:rPr lang="en-US" dirty="0" err="1" smtClean="0"/>
              <a:t>Ruijian</a:t>
            </a:r>
            <a:r>
              <a:rPr lang="en-US" dirty="0" smtClean="0"/>
              <a:t> Gou</a:t>
            </a:r>
            <a:endParaRPr lang="en-US" dirty="0"/>
          </a:p>
        </p:txBody>
      </p:sp>
      <p:pic>
        <p:nvPicPr>
          <p:cNvPr id="3074" name="Picture 2" descr="C:\Users\Clark\Google Drive\PhD\Conferences\Ocean Sciences 2020\CapeDesolation_seaso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62200"/>
            <a:ext cx="9145754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Section southwest of Cape Desolation, Greenland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52400"/>
            <a:ext cx="3429000" cy="1600200"/>
          </a:xfrm>
        </p:spPr>
        <p:txBody>
          <a:bodyPr/>
          <a:lstStyle/>
          <a:p>
            <a:r>
              <a:rPr lang="en-US" dirty="0" smtClean="0"/>
              <a:t>Passive </a:t>
            </a:r>
            <a:r>
              <a:rPr lang="en-US" dirty="0" smtClean="0"/>
              <a:t>Tracers</a:t>
            </a:r>
            <a:endParaRPr lang="en-US" dirty="0"/>
          </a:p>
        </p:txBody>
      </p:sp>
      <p:pic>
        <p:nvPicPr>
          <p:cNvPr id="5" name="LS_TRC_1234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525906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8335" y="2057400"/>
            <a:ext cx="400186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Greenland runoff tracer: </a:t>
            </a:r>
          </a:p>
          <a:p>
            <a:pPr marL="800100" lvl="1" indent="-342900"/>
            <a:r>
              <a:rPr lang="en-US" dirty="0" smtClean="0"/>
              <a:t>Very fresh, enhanced melting</a:t>
            </a:r>
          </a:p>
          <a:p>
            <a:pPr marL="800100" lvl="1" indent="-342900"/>
            <a:r>
              <a:rPr lang="en-US" dirty="0" smtClean="0"/>
              <a:t>Impacts LSW formation</a:t>
            </a:r>
          </a:p>
          <a:p>
            <a:pPr marL="800100" lvl="1" indent="-342900"/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Canadian Arctic:</a:t>
            </a:r>
          </a:p>
          <a:p>
            <a:pPr marL="800100" lvl="1" indent="-342900"/>
            <a:r>
              <a:rPr lang="en-US" dirty="0" smtClean="0"/>
              <a:t>Fresh Arctic water</a:t>
            </a:r>
          </a:p>
          <a:p>
            <a:pPr marL="800100" lvl="1" indent="-342900"/>
            <a:r>
              <a:rPr lang="en-US" dirty="0" smtClean="0"/>
              <a:t>Might enter interior LS basin</a:t>
            </a:r>
          </a:p>
          <a:p>
            <a:pPr marL="800100" lvl="1" indent="-342900"/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Labrador Sea Water:</a:t>
            </a:r>
          </a:p>
          <a:p>
            <a:pPr marL="800100" lvl="1" indent="-342900"/>
            <a:r>
              <a:rPr lang="en-US" dirty="0" smtClean="0"/>
              <a:t>Water formed during convection</a:t>
            </a:r>
          </a:p>
          <a:p>
            <a:pPr marL="800100" lvl="1" indent="-342900"/>
            <a:r>
              <a:rPr lang="en-US" dirty="0" smtClean="0"/>
              <a:t>Interested in spreading pathways</a:t>
            </a:r>
          </a:p>
          <a:p>
            <a:pPr marL="800100" lvl="1" indent="-342900"/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Irminger Water:</a:t>
            </a:r>
          </a:p>
          <a:p>
            <a:pPr marL="800100" lvl="1" indent="-342900"/>
            <a:r>
              <a:rPr lang="en-US" dirty="0" smtClean="0"/>
              <a:t>Warm and salty water</a:t>
            </a:r>
          </a:p>
          <a:p>
            <a:pPr marL="800100" lvl="1" indent="-342900"/>
            <a:r>
              <a:rPr lang="en-US" dirty="0" smtClean="0"/>
              <a:t>Supplies a lot of heat to the Lab Sea</a:t>
            </a:r>
          </a:p>
          <a:p>
            <a:pPr marL="800100" lvl="1" indent="-3429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4907</TotalTime>
  <Words>556</Words>
  <Application>Microsoft Office PowerPoint</Application>
  <PresentationFormat>On-screen Show (4:3)</PresentationFormat>
  <Paragraphs>124</Paragraphs>
  <Slides>18</Slides>
  <Notes>0</Notes>
  <HiddenSlides>1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Sub-mesoscale modelling of the Labrador Sea</vt:lpstr>
      <vt:lpstr>The Labrador Sea</vt:lpstr>
      <vt:lpstr>Deep Convection</vt:lpstr>
      <vt:lpstr>LSW in the AMOC</vt:lpstr>
      <vt:lpstr>Slide 5</vt:lpstr>
      <vt:lpstr>Mixed Layer Depth</vt:lpstr>
      <vt:lpstr>Convective Energy: stratification strength</vt:lpstr>
      <vt:lpstr>Active Research Topics from LAB60: West Greenland Coastal Current Ruijian Gou</vt:lpstr>
      <vt:lpstr>Passive Tracers</vt:lpstr>
      <vt:lpstr> Irminger Rings may have a dual role in the Labrador Sea</vt:lpstr>
      <vt:lpstr>Irminger Rings</vt:lpstr>
      <vt:lpstr>Eddy Trajectory (5 years of data)</vt:lpstr>
      <vt:lpstr>Eddy Stratification Vs Background LS</vt:lpstr>
      <vt:lpstr>Eddy Lifespan</vt:lpstr>
      <vt:lpstr>Long Lived Eddies</vt:lpstr>
      <vt:lpstr>Cross Section of Eddy Producing LSW</vt:lpstr>
      <vt:lpstr>Conclusion</vt:lpstr>
      <vt:lpstr>Why push for high resolution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Sub-mesoscale modelling of the Labrador Sea</dc:title>
  <dc:creator>Clark</dc:creator>
  <cp:lastModifiedBy>Clark</cp:lastModifiedBy>
  <cp:revision>13</cp:revision>
  <dcterms:created xsi:type="dcterms:W3CDTF">2006-08-16T00:00:00Z</dcterms:created>
  <dcterms:modified xsi:type="dcterms:W3CDTF">2020-02-16T07:52:45Z</dcterms:modified>
</cp:coreProperties>
</file>